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3" r:id="rId3"/>
    <p:sldId id="265" r:id="rId4"/>
    <p:sldId id="262" r:id="rId5"/>
    <p:sldId id="261" r:id="rId6"/>
    <p:sldId id="266" r:id="rId7"/>
    <p:sldId id="270" r:id="rId8"/>
    <p:sldId id="269" r:id="rId9"/>
    <p:sldId id="267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20C1D"/>
    <a:srgbClr val="B1132D"/>
    <a:srgbClr val="C80843"/>
    <a:srgbClr val="F68E40"/>
    <a:srgbClr val="FF9999"/>
    <a:srgbClr val="FCB2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46EE-2F58-4205-9EEF-AD8EEE8BD245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E426-5134-4655-B618-E40BD3DC0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image7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7" Type="http://schemas.microsoft.com/office/2007/relationships/hdphoto" Target="../media/image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image10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21899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10" name="TextBox 9"/>
          <p:cNvSpPr txBox="1"/>
          <p:nvPr/>
        </p:nvSpPr>
        <p:spPr>
          <a:xfrm>
            <a:off x="1959428" y="289249"/>
            <a:ext cx="564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кружной межмуниципальный конкурс </a:t>
            </a:r>
          </a:p>
          <a:p>
            <a:pPr algn="ctr"/>
            <a:r>
              <a:rPr lang="ru-RU" sz="1600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«Лучший педагог этнокультурного образования </a:t>
            </a:r>
          </a:p>
          <a:p>
            <a:pPr algn="ctr"/>
            <a:r>
              <a:rPr lang="ru-RU" sz="1600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дошкольной образовательной организации»</a:t>
            </a:r>
            <a:endParaRPr lang="ru-RU" sz="1600" dirty="0">
              <a:solidFill>
                <a:srgbClr val="720C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1909" y="1607976"/>
            <a:ext cx="564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находка</a:t>
            </a:r>
            <a:endParaRPr lang="ru-RU" sz="2800" dirty="0">
              <a:solidFill>
                <a:srgbClr val="720C1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503" y="2457271"/>
            <a:ext cx="6878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0C1D"/>
                </a:solidFill>
                <a:latin typeface="Times New Roman" panose="02020603050405020304" pitchFamily="18" charset="0"/>
              </a:rPr>
              <a:t>Развивающий планшет</a:t>
            </a:r>
            <a:endParaRPr lang="ru-RU" sz="2800" b="1" dirty="0">
              <a:solidFill>
                <a:srgbClr val="720C1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720C1D"/>
                </a:solidFill>
                <a:latin typeface="Times New Roman" panose="02020603050405020304" pitchFamily="18" charset="0"/>
              </a:rPr>
              <a:t>как один из инструментов развития творческих способностей детей</a:t>
            </a:r>
            <a:endParaRPr lang="ru-RU" sz="2800" b="1" dirty="0">
              <a:solidFill>
                <a:srgbClr val="720C1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1666" y="6168641"/>
            <a:ext cx="120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г.</a:t>
            </a:r>
            <a:endParaRPr lang="ru-RU" sz="2000" dirty="0">
              <a:solidFill>
                <a:srgbClr val="720C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158" y="4356097"/>
            <a:ext cx="44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Биртанова</a:t>
            </a:r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М.В., </a:t>
            </a:r>
          </a:p>
          <a:p>
            <a:pPr algn="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МБДОУ </a:t>
            </a:r>
          </a:p>
          <a:p>
            <a:pPr algn="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«Осинский детский сад № 3»</a:t>
            </a:r>
            <a:endParaRPr lang="ru-RU" sz="2400" dirty="0">
              <a:solidFill>
                <a:srgbClr val="720C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" y="0"/>
            <a:ext cx="912571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7098" y="1162903"/>
            <a:ext cx="380752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пособие успешно прижилось в группе, идея теперь живет и развивается в новом ключе. Анализируя деятельность детей, можно </a:t>
            </a:r>
            <a:r>
              <a:rPr lang="ru-RU" b="1" dirty="0" smtClean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прийти </a:t>
            </a:r>
            <a:r>
              <a:rPr lang="ru-RU" b="1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выводу, что оно представляет собой важную сферу игровой и познавательной деятельности детей, которая не компенсируется развитием других форм активности дошкольников. Таким образом, мы видим, что развивающий планшет актуален, эффективен, и помогает достичь поставленной цели.</a:t>
            </a:r>
            <a:endParaRPr lang="ru-RU" b="1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382" r="5152"/>
          <a:stretch>
            <a:fillRect/>
          </a:stretch>
        </p:blipFill>
        <p:spPr>
          <a:xfrm>
            <a:off x="1079186" y="1690689"/>
            <a:ext cx="2977377" cy="3572940"/>
          </a:xfrm>
          <a:prstGeom prst="rect">
            <a:avLst/>
          </a:prstGeom>
          <a:ln w="38100" cap="sq">
            <a:solidFill>
              <a:srgbClr val="720C1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9614" y="1880645"/>
            <a:ext cx="7772400" cy="2387600"/>
          </a:xfrm>
        </p:spPr>
        <p:txBody>
          <a:bodyPr/>
          <a:lstStyle/>
          <a:p>
            <a:r>
              <a:rPr lang="ru-RU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21899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710" y="1464906"/>
            <a:ext cx="1342308" cy="2109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1833" r="2849"/>
          <a:stretch>
            <a:fillRect/>
          </a:stretch>
        </p:blipFill>
        <p:spPr>
          <a:xfrm>
            <a:off x="776710" y="3729885"/>
            <a:ext cx="1342308" cy="2045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3412174" y="409288"/>
            <a:ext cx="313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7" name="Облачко с текстом: прямоугольное со скругленными углами 6"/>
          <p:cNvSpPr/>
          <p:nvPr/>
        </p:nvSpPr>
        <p:spPr>
          <a:xfrm>
            <a:off x="2873829" y="1287624"/>
            <a:ext cx="5493461" cy="2295331"/>
          </a:xfrm>
          <a:prstGeom prst="wedgeRoundRectCallout">
            <a:avLst>
              <a:gd name="adj1" fmla="val -60889"/>
              <a:gd name="adj2" fmla="val -90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…1.6. Стандарт направлен на решение следующих задач:</a:t>
            </a:r>
          </a:p>
          <a:p>
            <a:pPr algn="just"/>
            <a:r>
              <a:rPr lang="ru-RU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благоприятных условий развития детей </a:t>
            </a:r>
            <a:r>
              <a:rPr lang="ru-RU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их индивидуальными особенностями и склонностями, </a:t>
            </a:r>
            <a:r>
              <a:rPr lang="ru-RU" b="1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способностей и творческого потенциала каждого ребенка</a:t>
            </a:r>
            <a:r>
              <a:rPr lang="ru-RU" dirty="0">
                <a:solidFill>
                  <a:srgbClr val="720C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субъекта отношений с самим собой, другими детьми, взрослыми и миром</a:t>
            </a:r>
          </a:p>
        </p:txBody>
      </p:sp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2873829" y="3937518"/>
            <a:ext cx="5513426" cy="1910416"/>
          </a:xfrm>
          <a:prstGeom prst="wedgeRoundRectCallout">
            <a:avLst>
              <a:gd name="adj1" fmla="val -61800"/>
              <a:gd name="adj2" fmla="val 542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ФП:</a:t>
            </a:r>
          </a:p>
          <a:p>
            <a:pPr algn="just"/>
            <a:r>
              <a:rPr lang="ru-RU" b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ребенка </a:t>
            </a:r>
            <a:r>
              <a:rPr lang="ru-RU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дошкольного детства с учетом возрастных и индивидуальных особенностей на основе духовно-нравственных ценностей российского народа , исторических и национально-культурных традиций</a:t>
            </a:r>
            <a:endParaRPr lang="ru-RU" sz="18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21899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3678929" y="3075510"/>
            <a:ext cx="518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всесторонне </a:t>
            </a: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развитой личности дошкольника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02603" y="1806348"/>
            <a:ext cx="4298165" cy="10583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B1132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работы педагога ДО: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8632" y="333020"/>
            <a:ext cx="619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должны жить в мире красоты, игры, </a:t>
            </a:r>
          </a:p>
          <a:p>
            <a:pPr algn="r"/>
            <a:r>
              <a:rPr lang="ru-RU" i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музыки, рисунка, фантазии, творчества»</a:t>
            </a:r>
          </a:p>
          <a:p>
            <a:pPr algn="r"/>
            <a:r>
              <a:rPr lang="ru-RU" i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50" y="1659852"/>
            <a:ext cx="3270002" cy="32189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44" b="97923" l="9695" r="89767">
                        <a14:foregroundMark x1="34650" y1="15974" x2="24955" y2="19489"/>
                        <a14:foregroundMark x1="24955" y1="19489" x2="35368" y2="21885"/>
                        <a14:foregroundMark x1="35368" y1="21885" x2="33393" y2="13898"/>
                        <a14:foregroundMark x1="41293" y1="22684" x2="39856" y2="23163"/>
                        <a14:foregroundMark x1="44165" y1="25879" x2="44165" y2="26837"/>
                        <a14:foregroundMark x1="73250" y1="93610" x2="41293" y2="93131"/>
                        <a14:foregroundMark x1="41293" y1="93131" x2="40215" y2="86422"/>
                        <a14:foregroundMark x1="70916" y1="97923" x2="47935" y2="96166"/>
                        <a14:foregroundMark x1="66966" y1="61981" x2="61939" y2="65016"/>
                        <a14:foregroundMark x1="34291" y1="12780" x2="23698" y2="16933"/>
                        <a14:foregroundMark x1="23698" y1="16933" x2="30700" y2="20288"/>
                        <a14:foregroundMark x1="37343" y1="15815" x2="26032" y2="10703"/>
                        <a14:foregroundMark x1="26032" y1="10703" x2="23339" y2="21246"/>
                        <a14:foregroundMark x1="23339" y1="21246" x2="32496" y2="22843"/>
                        <a14:foregroundMark x1="32496" y1="22843" x2="38600" y2="16134"/>
                        <a14:foregroundMark x1="38600" y1="16134" x2="35548" y2="13578"/>
                        <a14:backgroundMark x1="48654" y1="28275" x2="46140" y2="30990"/>
                        <a14:backgroundMark x1="68402" y1="24281" x2="74865" y2="30511"/>
                        <a14:backgroundMark x1="74865" y1="30511" x2="76122" y2="340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8969" y="3922958"/>
            <a:ext cx="2496766" cy="280606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/>
          <p:cNvSpPr/>
          <p:nvPr/>
        </p:nvSpPr>
        <p:spPr>
          <a:xfrm>
            <a:off x="3362417" y="4310009"/>
            <a:ext cx="3666552" cy="2118049"/>
          </a:xfrm>
          <a:prstGeom prst="wedgeRoundRectCallout">
            <a:avLst>
              <a:gd name="adj1" fmla="val 60344"/>
              <a:gd name="adj2" fmla="val -38296"/>
              <a:gd name="adj3" fmla="val 16667"/>
            </a:avLst>
          </a:prstGeom>
          <a:blipFill>
            <a:blip r:embed="rId7" cstate="print"/>
            <a:stretch>
              <a:fillRect/>
            </a:stretch>
          </a:blipFill>
          <a:ln w="41275">
            <a:solidFill>
              <a:srgbClr val="B1132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21899" y="-2508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TextBox 1"/>
          <p:cNvSpPr txBox="1"/>
          <p:nvPr/>
        </p:nvSpPr>
        <p:spPr>
          <a:xfrm>
            <a:off x="2519266" y="325313"/>
            <a:ext cx="515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планшет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00" b="17334"/>
          <a:stretch>
            <a:fillRect/>
          </a:stretch>
        </p:blipFill>
        <p:spPr>
          <a:xfrm>
            <a:off x="877078" y="1230366"/>
            <a:ext cx="2341984" cy="2913573"/>
          </a:xfrm>
          <a:prstGeom prst="rect">
            <a:avLst/>
          </a:prstGeom>
          <a:ln w="28575">
            <a:solidFill>
              <a:srgbClr val="B1132D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3798696" y="1135789"/>
            <a:ext cx="4291910" cy="1336407"/>
          </a:xfrm>
          <a:prstGeom prst="wedgeRoundRectCallout">
            <a:avLst>
              <a:gd name="adj1" fmla="val -60889"/>
              <a:gd name="adj2" fmla="val -90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обучающий и развивающий инструмент,  позволяющий решать воспитательные, развивающие и обучающие задачи. </a:t>
            </a:r>
            <a:endParaRPr lang="ru-RU" sz="20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3798695" y="2594119"/>
            <a:ext cx="4468225" cy="1627539"/>
          </a:xfrm>
          <a:prstGeom prst="wedgeRoundRectCallout">
            <a:avLst>
              <a:gd name="adj1" fmla="val -60680"/>
              <a:gd name="adj2" fmla="val 52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многофункциональное пособие, предназначенное для работы с детьми разных возрастов и позволяющее учитывать индивидуальные особенности развития ребенка.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91682" y="4474634"/>
            <a:ext cx="1713561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пятиугольник 14"/>
          <p:cNvSpPr/>
          <p:nvPr/>
        </p:nvSpPr>
        <p:spPr>
          <a:xfrm>
            <a:off x="2683445" y="4474634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091682" y="5113368"/>
            <a:ext cx="1895791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практичный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1091682" y="5752102"/>
            <a:ext cx="1895791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6032807" y="4429764"/>
            <a:ext cx="2019511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6013264" y="5099588"/>
            <a:ext cx="2541475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20378" y="5788040"/>
            <a:ext cx="1947965" cy="531754"/>
          </a:xfrm>
          <a:prstGeom prst="roundRect">
            <a:avLst>
              <a:gd name="adj" fmla="val 2852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720C1D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эстетичный</a:t>
            </a:r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пятиугольник 20"/>
          <p:cNvSpPr/>
          <p:nvPr/>
        </p:nvSpPr>
        <p:spPr>
          <a:xfrm>
            <a:off x="2683445" y="5124550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пятиугольник 21"/>
          <p:cNvSpPr/>
          <p:nvPr/>
        </p:nvSpPr>
        <p:spPr>
          <a:xfrm>
            <a:off x="2685507" y="5752102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пятиугольник 22"/>
          <p:cNvSpPr/>
          <p:nvPr/>
        </p:nvSpPr>
        <p:spPr>
          <a:xfrm>
            <a:off x="6020378" y="4427617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пятиугольник 23"/>
          <p:cNvSpPr/>
          <p:nvPr/>
        </p:nvSpPr>
        <p:spPr>
          <a:xfrm>
            <a:off x="6013264" y="5099588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пятиугольник 24"/>
          <p:cNvSpPr/>
          <p:nvPr/>
        </p:nvSpPr>
        <p:spPr>
          <a:xfrm>
            <a:off x="6013264" y="5788040"/>
            <a:ext cx="474199" cy="531754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790" y="4427617"/>
            <a:ext cx="2610504" cy="1925619"/>
          </a:xfrm>
          <a:prstGeom prst="rect">
            <a:avLst/>
          </a:prstGeom>
          <a:ln w="28575">
            <a:solidFill>
              <a:srgbClr val="C8084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21899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3" name="TextBox 2"/>
          <p:cNvSpPr txBox="1"/>
          <p:nvPr/>
        </p:nvSpPr>
        <p:spPr>
          <a:xfrm>
            <a:off x="1732654" y="1516917"/>
            <a:ext cx="6189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и потенциала ребёнка в игровой деятельности.</a:t>
            </a:r>
            <a:r>
              <a:rPr lang="ru-RU" sz="2400" b="1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8158" y="2741085"/>
            <a:ext cx="2489370" cy="3319160"/>
          </a:xfrm>
          <a:prstGeom prst="rect">
            <a:avLst/>
          </a:prstGeom>
          <a:ln w="28575">
            <a:solidFill>
              <a:srgbClr val="C80843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1978090" y="375630"/>
            <a:ext cx="554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</a:p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развивающим планшетом: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2793" y="3014934"/>
            <a:ext cx="4801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и речевую активность;</a:t>
            </a: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самостоятельность и </a:t>
            </a:r>
          </a:p>
          <a:p>
            <a:pPr>
              <a:buNone/>
            </a:pPr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креативность;</a:t>
            </a: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навыки;</a:t>
            </a: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 и логику;</a:t>
            </a: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и общую моторику рук.</a:t>
            </a:r>
            <a:endParaRPr lang="ru-RU" sz="18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670" y="2544460"/>
            <a:ext cx="143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543" y="2556722"/>
            <a:ext cx="179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</a:p>
        </p:txBody>
      </p:sp>
      <p:sp>
        <p:nvSpPr>
          <p:cNvPr id="11" name="Стрелка: пятиугольник 10"/>
          <p:cNvSpPr/>
          <p:nvPr/>
        </p:nvSpPr>
        <p:spPr>
          <a:xfrm>
            <a:off x="3834123" y="3218551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пятиугольник 11"/>
          <p:cNvSpPr/>
          <p:nvPr/>
        </p:nvSpPr>
        <p:spPr>
          <a:xfrm>
            <a:off x="3829392" y="3880916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/>
          <p:cNvSpPr/>
          <p:nvPr/>
        </p:nvSpPr>
        <p:spPr>
          <a:xfrm>
            <a:off x="3826151" y="4538440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/>
          <p:cNvSpPr/>
          <p:nvPr/>
        </p:nvSpPr>
        <p:spPr>
          <a:xfrm>
            <a:off x="3818168" y="4919394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/>
          <p:cNvSpPr/>
          <p:nvPr/>
        </p:nvSpPr>
        <p:spPr>
          <a:xfrm>
            <a:off x="3830609" y="5300348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33214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987421" y="259801"/>
            <a:ext cx="554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планшета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2869" y="4199409"/>
            <a:ext cx="7212565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эмоционального состояния ребёнка;</a:t>
            </a:r>
          </a:p>
          <a:p>
            <a:endParaRPr lang="ru-RU" sz="105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изображений героев сказки, природы, животных и др. из геометрических фигур;</a:t>
            </a:r>
          </a:p>
          <a:p>
            <a:endParaRPr lang="ru-RU" sz="105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выбор сюжета изображения.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/>
          <p:cNvSpPr/>
          <p:nvPr/>
        </p:nvSpPr>
        <p:spPr>
          <a:xfrm>
            <a:off x="1060942" y="4298718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/>
          <p:cNvSpPr/>
          <p:nvPr/>
        </p:nvSpPr>
        <p:spPr>
          <a:xfrm>
            <a:off x="1060942" y="4868759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/>
          <p:cNvSpPr/>
          <p:nvPr/>
        </p:nvSpPr>
        <p:spPr>
          <a:xfrm>
            <a:off x="1060942" y="5738310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766797" y="1742913"/>
            <a:ext cx="2025039" cy="828572"/>
          </a:xfrm>
          <a:prstGeom prst="wedgeRoundRectCallout">
            <a:avLst>
              <a:gd name="adj1" fmla="val 63256"/>
              <a:gd name="adj2" fmla="val 520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фронтальная работа</a:t>
            </a:r>
            <a:endParaRPr lang="ru-RU" sz="24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Облачко с текстом: прямоугольное со скругленными углами 15"/>
          <p:cNvSpPr/>
          <p:nvPr/>
        </p:nvSpPr>
        <p:spPr>
          <a:xfrm>
            <a:off x="583013" y="2890459"/>
            <a:ext cx="2392606" cy="828572"/>
          </a:xfrm>
          <a:prstGeom prst="wedgeRoundRectCallout">
            <a:avLst>
              <a:gd name="adj1" fmla="val 56586"/>
              <a:gd name="adj2" fmla="val 1261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работа</a:t>
            </a:r>
            <a:endParaRPr lang="ru-RU" sz="24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блачко с текстом: прямоугольное со скругленными углами 16"/>
          <p:cNvSpPr/>
          <p:nvPr/>
        </p:nvSpPr>
        <p:spPr>
          <a:xfrm>
            <a:off x="6386068" y="1742913"/>
            <a:ext cx="1636827" cy="828572"/>
          </a:xfrm>
          <a:prstGeom prst="wedgeRoundRectCallout">
            <a:avLst>
              <a:gd name="adj1" fmla="val -69625"/>
              <a:gd name="adj2" fmla="val 565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 работа</a:t>
            </a:r>
            <a:endParaRPr lang="ru-RU" sz="24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блачко с текстом: прямоугольное со скругленными углами 17"/>
          <p:cNvSpPr/>
          <p:nvPr/>
        </p:nvSpPr>
        <p:spPr>
          <a:xfrm>
            <a:off x="6522907" y="2889668"/>
            <a:ext cx="1636827" cy="828572"/>
          </a:xfrm>
          <a:prstGeom prst="wedgeRoundRectCallout">
            <a:avLst>
              <a:gd name="adj1" fmla="val -77036"/>
              <a:gd name="adj2" fmla="val 204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занятия</a:t>
            </a:r>
            <a:endParaRPr lang="ru-RU" sz="24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3272546" y="1452848"/>
            <a:ext cx="2618159" cy="2627326"/>
          </a:xfrm>
          <a:prstGeom prst="roundRect">
            <a:avLst>
              <a:gd name="adj" fmla="val 12022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B1132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B11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B11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B11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B11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B113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Плоскостное моделирование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63"/>
          <a:stretch>
            <a:fillRect/>
          </a:stretch>
        </p:blipFill>
        <p:spPr>
          <a:xfrm>
            <a:off x="3262920" y="1452848"/>
            <a:ext cx="2618159" cy="176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33214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987421" y="259801"/>
            <a:ext cx="554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планшета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205121" y="1349716"/>
            <a:ext cx="2866997" cy="933063"/>
          </a:xfrm>
          <a:prstGeom prst="roundRect">
            <a:avLst>
              <a:gd name="adj" fmla="val 12022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B1132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</a:p>
        </p:txBody>
      </p:sp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747395" y="1350010"/>
            <a:ext cx="2079625" cy="774065"/>
          </a:xfrm>
          <a:prstGeom prst="wedgeRoundRectCallout">
            <a:avLst>
              <a:gd name="adj1" fmla="val 57509"/>
              <a:gd name="adj2" fmla="val -2387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16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лачко с текстом: прямоугольное со скругленными углами 9"/>
          <p:cNvSpPr/>
          <p:nvPr/>
        </p:nvSpPr>
        <p:spPr>
          <a:xfrm>
            <a:off x="3023870" y="2595245"/>
            <a:ext cx="1748155" cy="678815"/>
          </a:xfrm>
          <a:prstGeom prst="wedgeRoundRectCallout">
            <a:avLst>
              <a:gd name="adj1" fmla="val -9067"/>
              <a:gd name="adj2" fmla="val -924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 развитие</a:t>
            </a:r>
            <a:endParaRPr lang="ru-RU" sz="16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прямоугольное со скругленными углами 10"/>
          <p:cNvSpPr/>
          <p:nvPr/>
        </p:nvSpPr>
        <p:spPr>
          <a:xfrm>
            <a:off x="6449695" y="1316990"/>
            <a:ext cx="2199005" cy="905510"/>
          </a:xfrm>
          <a:prstGeom prst="wedgeRoundRectCallout">
            <a:avLst>
              <a:gd name="adj1" fmla="val -58751"/>
              <a:gd name="adj2" fmla="val -200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16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блачко с текстом: прямоугольное со скругленными углами 14"/>
          <p:cNvSpPr/>
          <p:nvPr/>
        </p:nvSpPr>
        <p:spPr>
          <a:xfrm>
            <a:off x="4999609" y="2580835"/>
            <a:ext cx="1450357" cy="847700"/>
          </a:xfrm>
          <a:prstGeom prst="wedgeRoundRectCallout">
            <a:avLst>
              <a:gd name="adj1" fmla="val -40562"/>
              <a:gd name="adj2" fmla="val -7854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B113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</a:t>
            </a:r>
          </a:p>
          <a:p>
            <a:pPr algn="ctr"/>
            <a:r>
              <a:rPr lang="ru-RU" sz="1600" dirty="0">
                <a:solidFill>
                  <a:srgbClr val="720C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</a:t>
            </a:r>
            <a:endParaRPr lang="ru-RU" sz="1600" dirty="0">
              <a:solidFill>
                <a:srgbClr val="720C1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175" y="2123775"/>
            <a:ext cx="2600009" cy="190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endParaRPr lang="ru-RU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друга</a:t>
            </a: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придет на помощь</a:t>
            </a: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профессия</a:t>
            </a: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«О чем я мечтаю</a:t>
            </a: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свою родословну»</a:t>
            </a:r>
          </a:p>
          <a:p>
            <a:pPr indent="0">
              <a:buFont typeface="Wingdings" panose="05000000000000000000" pitchFamily="2" charset="2"/>
              <a:buNone/>
            </a:pPr>
            <a:endParaRPr lang="ru-RU" sz="1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7020" y="3274060"/>
            <a:ext cx="2600325" cy="10102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endParaRPr lang="ru-RU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«Счет, </a:t>
            </a:r>
            <a:r>
              <a:rPr lang="ru-RU" sz="1000" dirty="0" err="1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форма,цвет</a:t>
            </a: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«Ориентация на листе»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из частей целое»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 народный костюм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9609" y="3456676"/>
            <a:ext cx="181881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«Соберем сказку»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рассказ»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7025" y="2222500"/>
            <a:ext cx="2600325" cy="10515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картинку»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узор»</a:t>
            </a: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00" y="3429000"/>
            <a:ext cx="1331595" cy="1757045"/>
          </a:xfrm>
          <a:prstGeom prst="rect">
            <a:avLst/>
          </a:prstGeom>
          <a:ln w="38100" cap="sq">
            <a:solidFill>
              <a:srgbClr val="720C1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7150" y="4438666"/>
            <a:ext cx="1666413" cy="1247429"/>
          </a:xfrm>
          <a:prstGeom prst="rect">
            <a:avLst/>
          </a:prstGeom>
          <a:ln w="38100" cap="sq">
            <a:solidFill>
              <a:srgbClr val="720C1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13506" t="11882" r="11307" b="12172"/>
          <a:stretch>
            <a:fillRect/>
          </a:stretch>
        </p:blipFill>
        <p:spPr>
          <a:xfrm>
            <a:off x="2355215" y="4817745"/>
            <a:ext cx="1826895" cy="1399540"/>
          </a:xfrm>
          <a:prstGeom prst="rect">
            <a:avLst/>
          </a:prstGeom>
          <a:ln w="38100" cap="sq">
            <a:solidFill>
              <a:srgbClr val="720C1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l="3570" r="3944"/>
          <a:stretch>
            <a:fillRect/>
          </a:stretch>
        </p:blipFill>
        <p:spPr>
          <a:xfrm>
            <a:off x="6818630" y="3098800"/>
            <a:ext cx="1945005" cy="2416810"/>
          </a:xfrm>
          <a:prstGeom prst="rect">
            <a:avLst/>
          </a:prstGeom>
          <a:ln w="38100" cap="sq">
            <a:solidFill>
              <a:srgbClr val="720C1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33214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978090" y="375630"/>
            <a:ext cx="554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</a:t>
            </a:r>
          </a:p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планшета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932" y="1498298"/>
            <a:ext cx="6674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самостоятельной и экспериментальной деятельности дошкольников;</a:t>
            </a:r>
          </a:p>
        </p:txBody>
      </p:sp>
      <p:sp>
        <p:nvSpPr>
          <p:cNvPr id="12" name="Стрелка: пятиугольник 11"/>
          <p:cNvSpPr/>
          <p:nvPr/>
        </p:nvSpPr>
        <p:spPr>
          <a:xfrm>
            <a:off x="925646" y="1648851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/>
          <p:cNvSpPr/>
          <p:nvPr/>
        </p:nvSpPr>
        <p:spPr>
          <a:xfrm>
            <a:off x="925646" y="2371130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/>
          <p:cNvSpPr/>
          <p:nvPr/>
        </p:nvSpPr>
        <p:spPr>
          <a:xfrm>
            <a:off x="925645" y="3129382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6885" y="2263839"/>
            <a:ext cx="6674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положительного, эмоционального фона у воспитанников;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6885" y="3022091"/>
            <a:ext cx="698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когнитивных процессов (мышления, внимания, восприятия, памяти);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6885" y="3966122"/>
            <a:ext cx="3493222" cy="2308367"/>
          </a:xfrm>
          <a:prstGeom prst="rect">
            <a:avLst/>
          </a:prstGeom>
          <a:ln w="28575">
            <a:solidFill>
              <a:srgbClr val="C808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344" y="3966122"/>
            <a:ext cx="2126129" cy="2308367"/>
          </a:xfrm>
          <a:prstGeom prst="rect">
            <a:avLst/>
          </a:prstGeom>
          <a:ln w="28575">
            <a:solidFill>
              <a:srgbClr val="C808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6635" r="6047" b="6731"/>
          <a:stretch>
            <a:fillRect/>
          </a:stretch>
        </p:blipFill>
        <p:spPr>
          <a:xfrm flipH="1">
            <a:off x="33214" y="0"/>
            <a:ext cx="9122101" cy="68580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978090" y="275935"/>
            <a:ext cx="554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</a:t>
            </a:r>
          </a:p>
          <a:p>
            <a:pPr algn="ctr"/>
            <a:r>
              <a:rPr lang="ru-RU" sz="3200" b="1" dirty="0">
                <a:solidFill>
                  <a:srgbClr val="B11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планшета</a:t>
            </a:r>
          </a:p>
        </p:txBody>
      </p:sp>
      <p:sp>
        <p:nvSpPr>
          <p:cNvPr id="12" name="Стрелка: пятиугольник 11"/>
          <p:cNvSpPr/>
          <p:nvPr/>
        </p:nvSpPr>
        <p:spPr>
          <a:xfrm>
            <a:off x="928937" y="1620801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/>
          <p:cNvSpPr/>
          <p:nvPr/>
        </p:nvSpPr>
        <p:spPr>
          <a:xfrm>
            <a:off x="992336" y="2720031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пятиугольник 9"/>
          <p:cNvSpPr/>
          <p:nvPr/>
        </p:nvSpPr>
        <p:spPr>
          <a:xfrm>
            <a:off x="973134" y="3274895"/>
            <a:ext cx="251927" cy="308207"/>
          </a:xfrm>
          <a:prstGeom prst="homePlate">
            <a:avLst>
              <a:gd name="adj" fmla="val 45567"/>
            </a:avLst>
          </a:prstGeom>
          <a:solidFill>
            <a:srgbClr val="F68E40"/>
          </a:solidFill>
          <a:ln>
            <a:solidFill>
              <a:srgbClr val="B1132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24615" y="1252823"/>
            <a:ext cx="7388759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Способствовало развитию творческих способностей, самостоятельности, усидчивости, зрительного внимания, мышления и пространственных представлений, </a:t>
            </a:r>
            <a:r>
              <a:rPr lang="ru-RU" sz="2400" dirty="0" err="1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0175" y="2674863"/>
            <a:ext cx="6674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фантазии, творчества у ребенка;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0175" y="3198167"/>
            <a:ext cx="6879409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20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уверенности в своих силах.</a:t>
            </a:r>
          </a:p>
          <a:p>
            <a:endParaRPr lang="ru-RU" sz="2400" dirty="0">
              <a:solidFill>
                <a:srgbClr val="720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20600"/>
          <a:stretch>
            <a:fillRect/>
          </a:stretch>
        </p:blipFill>
        <p:spPr>
          <a:xfrm>
            <a:off x="802974" y="3919577"/>
            <a:ext cx="3544126" cy="2018823"/>
          </a:xfrm>
          <a:prstGeom prst="rect">
            <a:avLst/>
          </a:prstGeom>
          <a:ln w="28575">
            <a:solidFill>
              <a:srgbClr val="C808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446" y="3919576"/>
            <a:ext cx="3363580" cy="2018823"/>
          </a:xfrm>
          <a:prstGeom prst="rect">
            <a:avLst/>
          </a:prstGeom>
          <a:ln w="28575">
            <a:solidFill>
              <a:srgbClr val="C808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479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 Malkhanova</dc:creator>
  <cp:lastModifiedBy>RePack by SPecialiST</cp:lastModifiedBy>
  <cp:revision>11</cp:revision>
  <dcterms:created xsi:type="dcterms:W3CDTF">2024-03-22T11:02:00Z</dcterms:created>
  <dcterms:modified xsi:type="dcterms:W3CDTF">2024-10-07T04:38:27Z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A0A466AF8CB7415C9C6EBDA86CE0A231_12</vt:lpwstr>
  </property>
  <property fmtid="{D5CDD505-2E9C-101B-9397-08002B2CF9AE}" pid="3" name="KSOProductBuildVer">
    <vt:lpwstr>1049-12.2.0.13489</vt:lpwstr>
  </property>
</Properties>
</file>